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21386800"/>
  <p:notesSz cx="6858000" cy="9144000"/>
  <p:defaultTextStyle>
    <a:defPPr>
      <a:defRPr lang="en-US"/>
    </a:defPPr>
    <a:lvl1pPr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474788" indent="-1017588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951163" indent="-2036763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427538" indent="-3055938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5903913" indent="-4075113" algn="l" defTabSz="2951163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736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32" d="100"/>
          <a:sy n="32" d="100"/>
        </p:scale>
        <p:origin x="1212" y="138"/>
      </p:cViewPr>
      <p:guideLst>
        <p:guide orient="horz" pos="6736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823EB9-96DE-4FD0-DA18-106C5C26C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9523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77410-CD23-F69E-81A6-B20DB27F93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9523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3208E5-4020-4C51-91C5-2313A0B39D74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DC524C-C185-437B-3440-F5AE24DF88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685800"/>
            <a:ext cx="485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9A8C18A-E776-14FA-62CA-F7D33D99E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5272A-5653-E5D0-AC74-26B205AC05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95232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41BB-B8E5-1D1F-052C-3AFE782160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2257AA2-922C-4AD8-A638-448A4F24F2B7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E847FA53-718C-699A-5B51-5C7EEA7014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994300DE-717C-F38E-C9F2-E860A74ACE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AB1B3B7D-4A16-510D-137B-A7584A66E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9B91E2-8D53-4274-A217-6B34295CDDAA}" type="slidenum">
              <a:rPr lang="en-IE" altLang="en-US" sz="1200">
                <a:latin typeface="Calibri" panose="020F0502020204030204" pitchFamily="34" charset="0"/>
              </a:rPr>
              <a:pPr/>
              <a:t>1</a:t>
            </a:fld>
            <a:endParaRPr lang="en-IE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6643771"/>
            <a:ext cx="25737979" cy="45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12119186"/>
            <a:ext cx="21195983" cy="54655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7B073-A581-9A06-501B-D41B1A88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AA9A-1F37-4F18-BA55-9A21F924A2CA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287EC-D813-4593-D5CF-021361E8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9A42B-D190-CBAB-786E-45E88C2F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85DB-E6CB-42C4-BD84-9397C619CACC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27149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442BF-DCAE-67CA-9F3A-2A5FD901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412E-F4AE-4CFA-90E3-B36D8854610E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D0CEA-CA55-6D9E-7B14-34F46280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53EDC-D4CD-6DE1-DCC4-3D7B3FDC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6FA95-89C5-4C19-9B08-8FA6D3FEFF93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59537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8227" y="2673351"/>
            <a:ext cx="22557528" cy="56902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5123" y="2673351"/>
            <a:ext cx="67178439" cy="56902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2C1BA-7E0B-0573-73BC-81445078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A767-8BE8-48DE-B192-724E8E0B71E2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331BB-0FDA-9FDC-55F9-BA5E4926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AA33D-9776-0035-5D09-3234715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C3E0B-6303-485A-9C59-FA893AD267F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64354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CE52D-E370-2255-743B-33DFEB24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A990-7E4B-4796-977E-C24CFC3F0CDF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C7E13-2F87-6169-CFC0-CBECAB99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3857-6DF5-6070-CA38-47142F57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19C7A-0240-44FF-893A-D6608AAEA931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86058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13743001"/>
            <a:ext cx="25737979" cy="424765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9064640"/>
            <a:ext cx="25737979" cy="467836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CB7FB-ED15-7BFA-039D-0F8796EC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AAFD-EE57-4047-A9CB-F3ED643F4813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6A9F7-8863-FA84-F14E-31C5F115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8AF3F-E329-FF32-171F-1564A296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7E9F1-E56A-4C3E-A57A-58CC3DFDF581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0489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123" y="15559889"/>
            <a:ext cx="44867985" cy="4401621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773" y="15559889"/>
            <a:ext cx="44867982" cy="4401621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C613E-5A9D-9902-CE4C-7CAECBC9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E8EC-871B-44F0-A926-325E19C281FC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B9FF7C-7A8F-6A13-8467-CB0B6AE3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02A57A-0EB8-CC38-9D8F-6DCE475D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C0152-3BA8-4C94-A8FD-4E3ACA5A662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50687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856464"/>
            <a:ext cx="27251978" cy="35644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4787278"/>
            <a:ext cx="13378914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6782388"/>
            <a:ext cx="13378914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4787278"/>
            <a:ext cx="13384170" cy="1995110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6782388"/>
            <a:ext cx="13384170" cy="12322165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6DB1BD-EA3F-3C52-6DEB-07A57E29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E7D61-01A1-4A9A-937D-1EBBE09194B8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4CC73C-77FF-3978-5370-8EF2503B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AB471F-753F-661E-11F2-B79E3EE5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CBDE0-6EB0-4A91-BC9F-C97ED464A5E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79992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492A1B-B9AA-7937-28D4-87265089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65CA-4588-4B2B-B70A-8A5BCE3E3E9D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FE81A7-1F6E-33B0-95BB-BCF70E619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59830B-3AB6-D16A-299C-4B5787A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8F0B9-4EC6-4373-B5AD-0D43D5C18225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58180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EC363D-BE0F-0EBB-0442-FE95ACE4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C831-B854-413C-9ADE-28C520771D6F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37D56E-1C48-2DBD-074C-0663AF39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C52FBB-DE86-714C-855F-4AEDAE80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1D567-EC41-4E31-B8BB-D2165101F263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3117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851512"/>
            <a:ext cx="9961903" cy="36238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851513"/>
            <a:ext cx="16927347" cy="1825304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4475387"/>
            <a:ext cx="9961903" cy="1462916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5B3409-6EFB-7461-7F87-2C9D73EA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50E8-93A1-43D4-98F3-6F3796B6446E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CF8910-7A9C-E063-D17F-CA5F115D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E39035-7800-AF59-A332-DA348E18E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0247D-3B2E-4D3D-AFFC-1F628064A25C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77682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14970760"/>
            <a:ext cx="18167985" cy="176738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1910950"/>
            <a:ext cx="18167985" cy="12832080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16738143"/>
            <a:ext cx="18167985" cy="250997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931ECB-8B0D-756F-6214-D4F57B36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31C5-C330-4DB1-9EA7-7F93CAD6336E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AA28A8-7A46-54E9-5C1B-BC769F8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E766D6-03DD-9555-BFC8-3BE8A7AC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9E5D-FD77-4ED9-8099-2A462E6603C3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33768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F96301-8178-0C92-DD97-B406D9EB79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14475" y="857250"/>
            <a:ext cx="272510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CC9BE6-3F21-9379-9E12-C2CA7E3CF0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14475" y="4989513"/>
            <a:ext cx="27251025" cy="141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DD2F-2E60-C924-F1EC-1F1B3C0B3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4475" y="19823113"/>
            <a:ext cx="7064375" cy="1138237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 defTabSz="2952323" eaLnBrk="1" fontAlgn="auto" hangingPunct="1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E0F0C-BDE5-4BF9-8245-506F6FE6459D}" type="datetimeFigureOut">
              <a:rPr lang="en-IE"/>
              <a:pPr>
                <a:defRPr/>
              </a:pPr>
              <a:t>15/01/2025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AF9AF-3D07-964D-CBF7-D193C2E56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45738" y="19823113"/>
            <a:ext cx="9588500" cy="1138237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 defTabSz="2952323" eaLnBrk="1" fontAlgn="auto" hangingPunct="1">
              <a:spcBef>
                <a:spcPts val="0"/>
              </a:spcBef>
              <a:spcAft>
                <a:spcPts val="0"/>
              </a:spcAft>
              <a:defRPr sz="3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C6393-2BC2-EF8F-07E3-8F7E8FE8B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01125" y="19823113"/>
            <a:ext cx="7064375" cy="1138237"/>
          </a:xfrm>
          <a:prstGeom prst="rect">
            <a:avLst/>
          </a:prstGeom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D240B0E-4DC2-4305-ABE7-C563DFC7DBFE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>
            <a:extLst>
              <a:ext uri="{FF2B5EF4-FFF2-40B4-BE49-F238E27FC236}">
                <a16:creationId xmlns:a16="http://schemas.microsoft.com/office/drawing/2014/main" id="{CECC1EEC-E6EB-2036-D2D5-AE7E84F5790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30275213" cy="21382038"/>
            <a:chOff x="2" y="0"/>
            <a:chExt cx="30275012" cy="21382821"/>
          </a:xfrm>
        </p:grpSpPr>
        <p:pic>
          <p:nvPicPr>
            <p:cNvPr id="3107" name="Picture 2">
              <a:extLst>
                <a:ext uri="{FF2B5EF4-FFF2-40B4-BE49-F238E27FC236}">
                  <a16:creationId xmlns:a16="http://schemas.microsoft.com/office/drawing/2014/main" id="{142E7D41-7EA8-7C3B-A88C-97A101910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2" b="5165"/>
            <a:stretch>
              <a:fillRect/>
            </a:stretch>
          </p:blipFill>
          <p:spPr bwMode="auto">
            <a:xfrm rot="16200000" flipV="1">
              <a:off x="4446097" y="-4446095"/>
              <a:ext cx="21382821" cy="3027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78E85C-8581-E196-8DC5-ADBC24E589DE}"/>
                </a:ext>
              </a:extLst>
            </p:cNvPr>
            <p:cNvSpPr/>
            <p:nvPr/>
          </p:nvSpPr>
          <p:spPr bwMode="auto">
            <a:xfrm>
              <a:off x="360363" y="360376"/>
              <a:ext cx="29555879" cy="4716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anchor="ctr"/>
            <a:lstStyle/>
            <a:p>
              <a:pPr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dirty="0">
                  <a:solidFill>
                    <a:schemeClr val="tx1"/>
                  </a:solidFill>
                </a:rPr>
                <a:t>   </a:t>
              </a:r>
              <a:r>
                <a:rPr lang="en-IE" sz="8800" dirty="0">
                  <a:solidFill>
                    <a:schemeClr val="tx1"/>
                  </a:solidFill>
                </a:rPr>
                <a:t>???????????????????????????????????????????????</a:t>
              </a:r>
            </a:p>
            <a:p>
              <a:pPr algn="ctr"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1"/>
                </a:solidFill>
              </a:endParaRPr>
            </a:p>
            <a:p>
              <a:pPr algn="ctr"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64</a:t>
              </a:r>
            </a:p>
            <a:p>
              <a:pPr algn="ctr"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1"/>
                </a:solidFill>
              </a:endParaRPr>
            </a:p>
            <a:p>
              <a:pPr algn="ctr"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solidFill>
                    <a:schemeClr val="tx1"/>
                  </a:solidFill>
                </a:rPr>
                <a:t>Department of </a:t>
              </a:r>
              <a:r>
                <a:rPr lang="en-US" sz="3600" dirty="0" err="1">
                  <a:solidFill>
                    <a:schemeClr val="tx1"/>
                  </a:solidFill>
                </a:rPr>
                <a:t>Anaesthesia</a:t>
              </a:r>
              <a:r>
                <a:rPr lang="en-US" sz="3600" dirty="0">
                  <a:solidFill>
                    <a:schemeClr val="tx1"/>
                  </a:solidFill>
                </a:rPr>
                <a:t>, University Hospital Galway</a:t>
              </a:r>
              <a:endParaRPr lang="en-IE" sz="44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F3E2B4-FD95-0CD5-5B12-207E25E833C8}"/>
                </a:ext>
              </a:extLst>
            </p:cNvPr>
            <p:cNvSpPr/>
            <p:nvPr/>
          </p:nvSpPr>
          <p:spPr>
            <a:xfrm>
              <a:off x="360363" y="5256405"/>
              <a:ext cx="9729722" cy="4500727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180000" rIns="180000" bIns="180000"/>
            <a:lstStyle/>
            <a:p>
              <a:pPr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700" b="1" dirty="0">
                  <a:solidFill>
                    <a:schemeClr val="tx1"/>
                  </a:solidFill>
                </a:rPr>
                <a:t>Introduction</a:t>
              </a:r>
            </a:p>
            <a:p>
              <a:pPr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700" dirty="0">
                  <a:solidFill>
                    <a:schemeClr val="tx1"/>
                  </a:solidFill>
                </a:rPr>
                <a:t>???????????????????</a:t>
              </a:r>
              <a:r>
                <a:rPr lang="en-US" sz="3700" dirty="0">
                  <a:solidFill>
                    <a:schemeClr val="tx1"/>
                  </a:solidFill>
                </a:rPr>
                <a:t>.</a:t>
              </a:r>
              <a:endParaRPr lang="en-IE" sz="3700" dirty="0">
                <a:solidFill>
                  <a:schemeClr val="tx1"/>
                </a:solidFill>
              </a:endParaRPr>
            </a:p>
            <a:p>
              <a:pPr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3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E19F98-7D52-7421-A5D5-57360F56BD3F}"/>
                </a:ext>
              </a:extLst>
            </p:cNvPr>
            <p:cNvSpPr/>
            <p:nvPr/>
          </p:nvSpPr>
          <p:spPr>
            <a:xfrm>
              <a:off x="10271059" y="5256405"/>
              <a:ext cx="9731310" cy="15767627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180000" rIns="180000" bIns="180000"/>
            <a:lstStyle/>
            <a:p>
              <a:pPr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700" dirty="0">
                  <a:solidFill>
                    <a:schemeClr val="tx1"/>
                  </a:solidFill>
                </a:rPr>
                <a:t>19 hospitals with cardiac arrest teams do not use 2222 at all (27.9%, see </a:t>
              </a:r>
              <a:r>
                <a:rPr lang="en-IE" sz="3700" dirty="0">
                  <a:solidFill>
                    <a:schemeClr val="tx1"/>
                  </a:solidFill>
                </a:rPr>
                <a:t>Figure 1</a:t>
              </a:r>
              <a:r>
                <a:rPr lang="en-US" sz="3700" dirty="0">
                  <a:solidFill>
                    <a:schemeClr val="tx1"/>
                  </a:solidFill>
                </a:rPr>
                <a:t>). Of public hospitals, 78.4% use 2222 as a cardiac arrest call number, compared with 52.9% of private hospitals (see </a:t>
              </a:r>
              <a:r>
                <a:rPr lang="en-IE" sz="3700" dirty="0">
                  <a:solidFill>
                    <a:schemeClr val="tx1"/>
                  </a:solidFill>
                </a:rPr>
                <a:t>Figure 2</a:t>
              </a:r>
              <a:r>
                <a:rPr lang="en-US" sz="3700" dirty="0">
                  <a:solidFill>
                    <a:schemeClr val="tx1"/>
                  </a:solidFill>
                </a:rPr>
                <a:t>). Overall, 18 different cardiac arrest numbers and various button systems are in use (see </a:t>
              </a:r>
              <a:r>
                <a:rPr lang="en-IE" sz="3700" dirty="0">
                  <a:solidFill>
                    <a:schemeClr val="tx1"/>
                  </a:solidFill>
                </a:rPr>
                <a:t>Table 1</a:t>
              </a:r>
              <a:r>
                <a:rPr lang="en-US" sz="3700" dirty="0">
                  <a:solidFill>
                    <a:schemeClr val="tx1"/>
                  </a:solidFill>
                </a:rPr>
                <a:t>).</a:t>
              </a:r>
              <a:endParaRPr lang="en-IE" sz="3700" dirty="0">
                <a:solidFill>
                  <a:schemeClr val="tx1"/>
                </a:solidFill>
              </a:endParaRPr>
            </a:p>
            <a:p>
              <a:pPr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3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33C7D9-20A3-805B-6262-A8863C091704}"/>
                </a:ext>
              </a:extLst>
            </p:cNvPr>
            <p:cNvSpPr/>
            <p:nvPr/>
          </p:nvSpPr>
          <p:spPr>
            <a:xfrm>
              <a:off x="20181756" y="5256405"/>
              <a:ext cx="9731310" cy="10117507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180000" rIns="180000" bIns="180000"/>
            <a:lstStyle/>
            <a:p>
              <a:pPr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700" b="1" dirty="0">
                  <a:solidFill>
                    <a:schemeClr val="tx1"/>
                  </a:solidFill>
                </a:rPr>
                <a:t>Discussion</a:t>
              </a:r>
            </a:p>
            <a:p>
              <a:pPr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IE" sz="3700" dirty="0">
                  <a:solidFill>
                    <a:schemeClr val="tx1"/>
                  </a:solidFill>
                </a:rPr>
                <a:t>5f4fsadfdsafojdsafoihdsaf;;;</a:t>
              </a:r>
              <a:r>
                <a:rPr lang="en-IE" sz="3700" dirty="0" err="1">
                  <a:solidFill>
                    <a:schemeClr val="tx1"/>
                  </a:solidFill>
                </a:rPr>
                <a:t>ihihfdfhdsafdsdsf</a:t>
              </a:r>
              <a:endParaRPr lang="en-IE" sz="3700" dirty="0">
                <a:solidFill>
                  <a:schemeClr val="tx1"/>
                </a:solidFill>
              </a:endParaRPr>
            </a:p>
            <a:p>
              <a:pPr defTabSz="2952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E" sz="3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F0C899F-C70E-5349-8674-D85C1E9739AE}"/>
              </a:ext>
            </a:extLst>
          </p:cNvPr>
          <p:cNvSpPr/>
          <p:nvPr/>
        </p:nvSpPr>
        <p:spPr>
          <a:xfrm>
            <a:off x="360363" y="9936163"/>
            <a:ext cx="9729787" cy="7813675"/>
          </a:xfrm>
          <a:prstGeom prst="rect">
            <a:avLst/>
          </a:prstGeom>
          <a:solidFill>
            <a:schemeClr val="bg1">
              <a:alpha val="98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80000"/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3700" b="1" dirty="0">
                <a:solidFill>
                  <a:schemeClr val="tx1"/>
                </a:solidFill>
              </a:rPr>
              <a:t>Method</a:t>
            </a:r>
          </a:p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3700" dirty="0">
                <a:solidFill>
                  <a:schemeClr val="tx1"/>
                </a:solidFill>
              </a:rPr>
              <a:t>?????????????????????????????????????????????????????????????</a:t>
            </a:r>
          </a:p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sz="3700" dirty="0">
              <a:solidFill>
                <a:schemeClr val="tx1"/>
              </a:solidFill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30D2738-49CA-DA0C-52E6-45716B8E8155}"/>
              </a:ext>
            </a:extLst>
          </p:cNvPr>
          <p:cNvGraphicFramePr>
            <a:graphicFrameLocks noGrp="1"/>
          </p:cNvGraphicFramePr>
          <p:nvPr/>
        </p:nvGraphicFramePr>
        <p:xfrm>
          <a:off x="10675938" y="16338550"/>
          <a:ext cx="9072561" cy="3803651"/>
        </p:xfrm>
        <a:graphic>
          <a:graphicData uri="http://schemas.openxmlformats.org/drawingml/2006/table">
            <a:tbl>
              <a:tblPr/>
              <a:tblGrid>
                <a:gridCol w="3023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2222</a:t>
                      </a:r>
                      <a:endParaRPr lang="en-IE" sz="3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5300</a:t>
                      </a:r>
                      <a:endParaRPr lang="en-IE" sz="3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5999</a:t>
                      </a:r>
                      <a:endParaRPr lang="en-IE" sz="3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221</a:t>
                      </a:r>
                      <a:endParaRPr lang="en-IE" sz="3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4444</a:t>
                      </a:r>
                      <a:endParaRPr lang="en-IE" sz="3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222</a:t>
                      </a:r>
                      <a:endParaRPr lang="en-IE" sz="3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5555</a:t>
                      </a:r>
                      <a:endParaRPr lang="en-IE" sz="3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7777</a:t>
                      </a:r>
                      <a:endParaRPr lang="en-IE" sz="3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555</a:t>
                      </a:r>
                      <a:endParaRPr lang="en-IE" sz="3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7222</a:t>
                      </a:r>
                      <a:endParaRPr lang="en-IE" sz="3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*22</a:t>
                      </a:r>
                      <a:endParaRPr lang="en-IE" sz="3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3333</a:t>
                      </a:r>
                      <a:endParaRPr lang="en-IE" sz="3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2520</a:t>
                      </a:r>
                      <a:endParaRPr lang="en-IE" sz="3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20699</a:t>
                      </a:r>
                      <a:endParaRPr lang="en-IE" sz="3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77  0  008</a:t>
                      </a:r>
                      <a:endParaRPr lang="en-IE" sz="3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6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110101</a:t>
                      </a:r>
                      <a:endParaRPr lang="en-IE" sz="3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22555</a:t>
                      </a:r>
                      <a:endParaRPr lang="en-IE" sz="3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3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specific number from every phone</a:t>
                      </a:r>
                      <a:endParaRPr lang="en-IE" sz="3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03" name="Rectangle 24">
            <a:extLst>
              <a:ext uri="{FF2B5EF4-FFF2-40B4-BE49-F238E27FC236}">
                <a16:creationId xmlns:a16="http://schemas.microsoft.com/office/drawing/2014/main" id="{2AC2EEC7-2436-BDBE-E786-1C4CB2B0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75" y="20126325"/>
            <a:ext cx="640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51163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E" altLang="en-US" sz="2000" b="1">
                <a:latin typeface="Calibri" panose="020F0502020204030204" pitchFamily="34" charset="0"/>
              </a:rPr>
              <a:t>Table 1: Cardiac arrest call numbers in operation in Ireland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EA8445-277D-A96B-662A-47E7EBC33EB8}"/>
              </a:ext>
            </a:extLst>
          </p:cNvPr>
          <p:cNvSpPr/>
          <p:nvPr/>
        </p:nvSpPr>
        <p:spPr>
          <a:xfrm>
            <a:off x="360363" y="17930813"/>
            <a:ext cx="9729787" cy="3097212"/>
          </a:xfrm>
          <a:prstGeom prst="rect">
            <a:avLst/>
          </a:prstGeom>
          <a:solidFill>
            <a:schemeClr val="bg1">
              <a:alpha val="98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80000"/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3700" b="1" dirty="0">
                <a:solidFill>
                  <a:schemeClr val="tx1"/>
                </a:solidFill>
              </a:rPr>
              <a:t>Results</a:t>
            </a:r>
          </a:p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In total, 68 hospitals with cardiac arrest teams were identified. 49 (72.1%) of these hospitals use 2222 as a cardiac arrest number, including 9</a:t>
            </a:r>
          </a:p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hospitals which also use alternative systems.</a:t>
            </a:r>
          </a:p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sz="3700" dirty="0">
              <a:solidFill>
                <a:schemeClr val="tx1"/>
              </a:solidFill>
            </a:endParaRPr>
          </a:p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sz="37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69B0CC-EB46-0A46-DB94-A132FA71357A}"/>
              </a:ext>
            </a:extLst>
          </p:cNvPr>
          <p:cNvSpPr/>
          <p:nvPr/>
        </p:nvSpPr>
        <p:spPr>
          <a:xfrm>
            <a:off x="20181888" y="19443700"/>
            <a:ext cx="9729787" cy="1579563"/>
          </a:xfrm>
          <a:prstGeom prst="rect">
            <a:avLst/>
          </a:prstGeom>
          <a:solidFill>
            <a:schemeClr val="bg1">
              <a:alpha val="98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rIns="180000" bIns="180000"/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3700" b="1" dirty="0">
                <a:solidFill>
                  <a:schemeClr val="tx1"/>
                </a:solidFill>
              </a:rPr>
              <a:t>References</a:t>
            </a:r>
            <a:endParaRPr lang="en-IE" sz="2800" b="1" dirty="0">
              <a:solidFill>
                <a:schemeClr val="tx1"/>
              </a:solidFill>
            </a:endParaRPr>
          </a:p>
          <a:p>
            <a:pPr marL="457200" indent="-457200" defTabSz="295232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E" sz="1400" dirty="0">
                <a:solidFill>
                  <a:schemeClr val="tx1"/>
                </a:solidFill>
              </a:rPr>
              <a:t>European Board of Anaesthesiology. The European Board of Anaesthesiology recommends a standard Cardiac Arrest call telephone number in European hospitals. (2015).</a:t>
            </a:r>
          </a:p>
          <a:p>
            <a:pPr marL="457200" indent="-457200" defTabSz="295232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E" sz="1400" dirty="0">
                <a:solidFill>
                  <a:schemeClr val="tx1"/>
                </a:solidFill>
              </a:rPr>
              <a:t>Whitaker, D. K. Establishing a standard ‘Cardiac Arrest Call’ telephone number for all hospitals in Europe—2222. </a:t>
            </a:r>
            <a:r>
              <a:rPr lang="en-IE" sz="1400" i="1" dirty="0">
                <a:solidFill>
                  <a:schemeClr val="tx1"/>
                </a:solidFill>
              </a:rPr>
              <a:t>Resuscitation</a:t>
            </a:r>
            <a:r>
              <a:rPr lang="en-IE" sz="1400" dirty="0">
                <a:solidFill>
                  <a:schemeClr val="tx1"/>
                </a:solidFill>
              </a:rPr>
              <a:t> </a:t>
            </a:r>
            <a:r>
              <a:rPr lang="en-IE" sz="1400" b="1" dirty="0">
                <a:solidFill>
                  <a:schemeClr val="tx1"/>
                </a:solidFill>
              </a:rPr>
              <a:t>105,</a:t>
            </a:r>
            <a:r>
              <a:rPr lang="en-IE" sz="1400" dirty="0">
                <a:solidFill>
                  <a:schemeClr val="tx1"/>
                </a:solidFill>
              </a:rPr>
              <a:t> e25 (2016).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0883FF-6CFE-4876-202F-97CB02F4AC36}"/>
              </a:ext>
            </a:extLst>
          </p:cNvPr>
          <p:cNvSpPr/>
          <p:nvPr/>
        </p:nvSpPr>
        <p:spPr>
          <a:xfrm>
            <a:off x="20181888" y="15555913"/>
            <a:ext cx="9729787" cy="3706812"/>
          </a:xfrm>
          <a:prstGeom prst="rect">
            <a:avLst/>
          </a:prstGeom>
          <a:solidFill>
            <a:schemeClr val="bg1">
              <a:alpha val="98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80000"/>
          <a:lstStyle/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3700" b="1" dirty="0">
                <a:solidFill>
                  <a:schemeClr val="tx1"/>
                </a:solidFill>
              </a:rPr>
              <a:t>Conclusion</a:t>
            </a:r>
          </a:p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3700" dirty="0">
                <a:solidFill>
                  <a:schemeClr val="tx1"/>
                </a:solidFill>
              </a:rPr>
              <a:t>?????????????????????</a:t>
            </a:r>
          </a:p>
          <a:p>
            <a:pPr defTabSz="295232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sz="3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217</Words>
  <Application>Microsoft Office PowerPoint</Application>
  <PresentationFormat>Custom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OrnaGrant</dc:creator>
  <cp:lastModifiedBy>Nicola Knowles</cp:lastModifiedBy>
  <cp:revision>10</cp:revision>
  <dcterms:created xsi:type="dcterms:W3CDTF">2017-02-27T16:37:51Z</dcterms:created>
  <dcterms:modified xsi:type="dcterms:W3CDTF">2025-01-15T11:05:43Z</dcterms:modified>
</cp:coreProperties>
</file>