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73236"/>
            <a:ext cx="9163082" cy="11845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1F985D-643D-E9DD-A1A2-BB59FCE2C274}"/>
              </a:ext>
            </a:extLst>
          </p:cNvPr>
          <p:cNvSpPr/>
          <p:nvPr/>
        </p:nvSpPr>
        <p:spPr>
          <a:xfrm rot="16200000">
            <a:off x="4902202" y="-2255838"/>
            <a:ext cx="2387599" cy="914400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6D16D-0054-45AC-10F2-2B69F1652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BBFEFE-3613-C4C4-8F94-4167CD588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3236"/>
            <a:ext cx="9144000" cy="11845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BE6FB-8B85-739D-EEEB-3606EEB5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1DD488-523E-42C5-AA9B-46230B4C764B}" type="datetimeFigureOut">
              <a:rPr lang="en-IE" smtClean="0"/>
              <a:t>09/08/2024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8D105-2B43-1806-1F2D-45C07D56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E504B-348F-16F3-9C53-C2F10523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D3354-ECCD-47AB-A9A2-352ECC7EEBC3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4073236"/>
            <a:ext cx="9163082" cy="11845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1F985D-643D-E9DD-A1A2-BB59FCE2C274}"/>
              </a:ext>
            </a:extLst>
          </p:cNvPr>
          <p:cNvSpPr/>
          <p:nvPr userDrawn="1"/>
        </p:nvSpPr>
        <p:spPr>
          <a:xfrm rot="16200000">
            <a:off x="4902202" y="-2255838"/>
            <a:ext cx="2387599" cy="914400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791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D352-D209-4E01-FF5F-C36ABA14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6AFE2-A2BE-6375-1C07-C6035116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18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B71FF-2E6E-0766-B2C8-47505C5B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372" y="6295960"/>
            <a:ext cx="2743200" cy="365125"/>
          </a:xfrm>
          <a:prstGeom prst="rect">
            <a:avLst/>
          </a:prstGeom>
        </p:spPr>
        <p:txBody>
          <a:bodyPr/>
          <a:lstStyle/>
          <a:p>
            <a:fld id="{4D1DD488-523E-42C5-AA9B-46230B4C764B}" type="datetimeFigureOut">
              <a:rPr lang="en-IE" smtClean="0"/>
              <a:t>09/08/2024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0437-3B1A-E01D-647B-7B8A8257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F4AE-521B-88A2-B032-8383016F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D3354-ECCD-47AB-A9A2-352ECC7EEB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26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01" y="4380319"/>
            <a:ext cx="10546994" cy="1092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37" y="3096662"/>
            <a:ext cx="10545521" cy="1283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A0130A-B797-A415-EBF3-FD52E799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01" y="3096662"/>
            <a:ext cx="10515600" cy="1245698"/>
          </a:xfrm>
        </p:spPr>
        <p:txBody>
          <a:bodyPr anchor="b"/>
          <a:lstStyle>
            <a:lvl1pPr>
              <a:defRPr sz="6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BA503-C1FB-FBA9-02AE-596E63A59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599" y="4380319"/>
            <a:ext cx="10515600" cy="109243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0984D-1CF5-13B9-4BCE-AD713ED5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1DD488-523E-42C5-AA9B-46230B4C764B}" type="datetimeFigureOut">
              <a:rPr lang="en-IE" smtClean="0"/>
              <a:t>09/08/2024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02E6A-E934-6326-B559-15E57BE6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31BF3-C84C-1597-2931-C9B0C54F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D3354-ECCD-47AB-A9A2-352ECC7EEBC3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401" y="4380319"/>
            <a:ext cx="10546994" cy="1092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137" y="3096662"/>
            <a:ext cx="10545521" cy="128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7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5C40-C3C3-A125-8FF6-9B880B02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48FD-7B82-B48F-C43B-992F690D5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214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15F9F-73B2-1B48-F59A-B2B07410D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214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25A82-45AD-D77B-C46A-AF53375C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1DD488-523E-42C5-AA9B-46230B4C764B}" type="datetimeFigureOut">
              <a:rPr lang="en-IE" smtClean="0"/>
              <a:t>09/08/2024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D6161-532B-2ADC-A2EB-309B069D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A8DDC-5B41-43D9-F257-0BF58F51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D3354-ECCD-47AB-A9A2-352ECC7EEB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487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BF2-3FA8-FFB8-BC35-1C7FA2D2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32161-54F7-7870-60D4-1B1CD7E0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2F289-59D8-55D9-25E0-EDE03291C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592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A87D8-E9DA-6657-E2B9-572B3108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EE8D0-C293-5A5E-B6D7-2E3312C67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592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DF83A-85A3-EFC9-A396-B5652ABA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1DD488-523E-42C5-AA9B-46230B4C764B}" type="datetimeFigureOut">
              <a:rPr lang="en-IE" smtClean="0"/>
              <a:t>09/08/2024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E1DD7-E69F-D098-D8EA-73705E79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9B20F-A3E3-0EDF-07B4-43143B54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D3354-ECCD-47AB-A9A2-352ECC7EEB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754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5FE1-2F50-1A96-77F9-4D6D49AD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AF63B-AF39-21B6-E0FE-0C86872C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1DD488-523E-42C5-AA9B-46230B4C764B}" type="datetimeFigureOut">
              <a:rPr lang="en-IE" smtClean="0"/>
              <a:t>09/08/2024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7EB98-EF7B-559C-99E6-025863EA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D9003-DF1A-1ADE-28D7-41FF07EF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D3354-ECCD-47AB-A9A2-352ECC7EEB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831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93A94-A9C6-22F8-4AC2-8C814203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1DD488-523E-42C5-AA9B-46230B4C764B}" type="datetimeFigureOut">
              <a:rPr lang="en-IE" smtClean="0"/>
              <a:t>09/08/2024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264A8-50F7-97C6-3750-5F2092F5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814B-D6C4-2B83-78C5-DC7BAB40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D3354-ECCD-47AB-A9A2-352ECC7EEB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322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AC4B-DACF-AF8E-5FDD-8DF5D592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1C0C-AA5A-4CF3-56F6-778E46F7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9F92B-F797-1FE9-0C32-E1313193C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B1B9B-0D1C-EDF4-606E-5A93D4D93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1DD488-523E-42C5-AA9B-46230B4C764B}" type="datetimeFigureOut">
              <a:rPr lang="en-IE" smtClean="0"/>
              <a:t>09/08/2024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9C984-D982-8951-64F1-FD00A527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E319-8988-6A8A-8C17-88300F65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D3354-ECCD-47AB-A9A2-352ECC7EEB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014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28E2-42A9-A068-6583-B64D70DA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7B40D-B9DD-3300-D2FA-E2A0E8E09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D2B9-8D06-8CD3-95D9-1EBDB4F33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F26D7-07F6-330E-10A4-B0C62731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1DD488-523E-42C5-AA9B-46230B4C764B}" type="datetimeFigureOut">
              <a:rPr lang="en-IE" smtClean="0"/>
              <a:t>09/08/2024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3509-8708-5451-B0D6-BBAF9711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A46B2-F815-596C-B8F9-1C458E85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D3354-ECCD-47AB-A9A2-352ECC7EEB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261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>
          <a:gsLst>
            <a:gs pos="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BDCB98-8DD4-6CAF-6F4F-2C732CCCB09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138" t="8215" r="18266" b="3346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5000">
                <a:schemeClr val="bg1">
                  <a:alpha val="95000"/>
                </a:schemeClr>
              </a:gs>
              <a:gs pos="53000">
                <a:schemeClr val="bg1"/>
              </a:gs>
              <a:gs pos="77000">
                <a:schemeClr val="bg1"/>
              </a:gs>
              <a:gs pos="97000">
                <a:schemeClr val="accent5">
                  <a:lumMod val="70000"/>
                  <a:alpha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55BAB5-14A6-2EBF-5ABE-2EEAEE9E19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">
                <a:schemeClr val="bg1">
                  <a:alpha val="95000"/>
                </a:schemeClr>
              </a:gs>
              <a:gs pos="46000">
                <a:schemeClr val="bg1"/>
              </a:gs>
              <a:gs pos="78000">
                <a:schemeClr val="bg1"/>
              </a:gs>
              <a:gs pos="97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129B2-DF8C-7C19-CC1A-465E57D1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99641-103D-90B2-BB58-45C17ED4F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4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01305D-F475-CD79-106A-0B6F18C7170B}"/>
              </a:ext>
            </a:extLst>
          </p:cNvPr>
          <p:cNvSpPr/>
          <p:nvPr/>
        </p:nvSpPr>
        <p:spPr>
          <a:xfrm rot="16200000">
            <a:off x="5752911" y="460996"/>
            <a:ext cx="681037" cy="1218686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838200" y="6279249"/>
            <a:ext cx="10515600" cy="521998"/>
            <a:chOff x="838200" y="6279249"/>
            <a:chExt cx="10515600" cy="521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759E8E-890B-DCB7-39CF-2FF9DA37A1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838200" y="6307605"/>
              <a:ext cx="1305606" cy="49364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C7F331-149F-B50F-B63C-3B277DA3AB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035336" y="6297247"/>
              <a:ext cx="1305608" cy="504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145ADE-4B98-8176-2611-8D0A1FC548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232474" y="6297247"/>
              <a:ext cx="1237847" cy="49364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361850" y="6279249"/>
              <a:ext cx="991950" cy="51164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2BDCB98-8DD4-6CAF-6F4F-2C732CCCB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22138" t="8215" r="18266" b="3346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5000">
                <a:schemeClr val="bg1">
                  <a:alpha val="95000"/>
                </a:schemeClr>
              </a:gs>
              <a:gs pos="53000">
                <a:schemeClr val="bg1"/>
              </a:gs>
              <a:gs pos="77000">
                <a:schemeClr val="bg1"/>
              </a:gs>
              <a:gs pos="97000">
                <a:schemeClr val="accent5">
                  <a:lumMod val="70000"/>
                  <a:alpha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55BAB5-14A6-2EBF-5ABE-2EEAEE9E19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">
                <a:schemeClr val="bg1">
                  <a:alpha val="95000"/>
                </a:schemeClr>
              </a:gs>
              <a:gs pos="46000">
                <a:schemeClr val="bg1"/>
              </a:gs>
              <a:gs pos="78000">
                <a:schemeClr val="bg1"/>
              </a:gs>
              <a:gs pos="97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01305D-F475-CD79-106A-0B6F18C7170B}"/>
              </a:ext>
            </a:extLst>
          </p:cNvPr>
          <p:cNvSpPr/>
          <p:nvPr userDrawn="1"/>
        </p:nvSpPr>
        <p:spPr>
          <a:xfrm rot="16200000">
            <a:off x="5752911" y="460996"/>
            <a:ext cx="681037" cy="1218686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759E8E-890B-DCB7-39CF-2FF9DA37A1B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13326" y="6263615"/>
            <a:ext cx="1305606" cy="493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C7F331-149F-B50F-B63C-3B277DA3AB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65339" y="6262541"/>
            <a:ext cx="1305608" cy="50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145ADE-4B98-8176-2611-8D0A1FC5483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17353" y="6262541"/>
            <a:ext cx="1237847" cy="4936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6339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naesthesia.guh@hse.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58" y="829953"/>
            <a:ext cx="10515600" cy="653143"/>
          </a:xfrm>
        </p:spPr>
        <p:txBody>
          <a:bodyPr>
            <a:noAutofit/>
          </a:bodyPr>
          <a:lstStyle/>
          <a:p>
            <a:pPr algn="ctr"/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200" b="1" dirty="0" smtClean="0"/>
              <a:t>Advanced </a:t>
            </a:r>
            <a:r>
              <a:rPr lang="en-IE" sz="3200" b="1" dirty="0"/>
              <a:t>Mechanical Ventilation </a:t>
            </a:r>
            <a:r>
              <a:rPr lang="en-IE" sz="3200" b="1" dirty="0" smtClean="0"/>
              <a:t>Course</a:t>
            </a: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1800" b="1" dirty="0" smtClean="0"/>
              <a:t>From physics to physiology</a:t>
            </a:r>
            <a:br>
              <a:rPr lang="en-IE" sz="1800" b="1" dirty="0" smtClean="0"/>
            </a:br>
            <a:r>
              <a:rPr lang="en-IE" sz="1800" b="1" dirty="0" smtClean="0"/>
              <a:t/>
            </a:r>
            <a:br>
              <a:rPr lang="en-IE" sz="1800" b="1" dirty="0" smtClean="0"/>
            </a:br>
            <a:r>
              <a:rPr lang="en-IE" sz="1600" b="1" dirty="0" smtClean="0"/>
              <a:t>Target audience: Consultants and Advanced trainees</a:t>
            </a:r>
            <a:r>
              <a:rPr lang="en-IE" sz="1600" b="1" dirty="0"/>
              <a:t> (SAT 3 and above)</a:t>
            </a:r>
            <a:r>
              <a:rPr lang="en-IE" sz="1600" b="1" dirty="0" smtClean="0"/>
              <a:t> in Anaesthesia and ICM</a:t>
            </a:r>
            <a:r>
              <a:rPr lang="en-IE" sz="1600" b="1" dirty="0"/>
              <a:t>	</a:t>
            </a:r>
            <a:r>
              <a:rPr lang="en-IE" sz="1600" b="1" dirty="0" smtClean="0"/>
              <a:t/>
            </a:r>
            <a:br>
              <a:rPr lang="en-IE" sz="1600" b="1" dirty="0" smtClean="0"/>
            </a:br>
            <a:r>
              <a:rPr lang="en-IE" sz="1600" b="1" dirty="0" smtClean="0"/>
              <a:t>Online pre-course (via CAI Platform) and in person lectures and workshops</a:t>
            </a:r>
            <a:r>
              <a:rPr lang="en-IE" sz="2000" dirty="0" smtClean="0"/>
              <a:t/>
            </a:r>
            <a:br>
              <a:rPr lang="en-IE" sz="2000" dirty="0" smtClean="0"/>
            </a:br>
            <a:r>
              <a:rPr lang="en-IE" sz="1600" b="1" dirty="0" smtClean="0"/>
              <a:t>Date: Fri 18th </a:t>
            </a:r>
            <a:r>
              <a:rPr lang="en-IE" sz="1600" b="1" dirty="0"/>
              <a:t>Oct </a:t>
            </a:r>
            <a:r>
              <a:rPr lang="en-IE" sz="1600" b="1" dirty="0" smtClean="0"/>
              <a:t>2024</a:t>
            </a:r>
            <a:br>
              <a:rPr lang="en-IE" sz="1600" b="1" dirty="0" smtClean="0"/>
            </a:br>
            <a:r>
              <a:rPr lang="en-IE" sz="1600" b="1" dirty="0" smtClean="0"/>
              <a:t>Venue: Clinical Simulation Centre, University Hospital Galway</a:t>
            </a:r>
            <a:br>
              <a:rPr lang="en-IE" sz="1600" b="1" dirty="0" smtClean="0"/>
            </a:br>
            <a:r>
              <a:rPr lang="en-IE" sz="1800" b="1" dirty="0"/>
              <a:t/>
            </a:r>
            <a:br>
              <a:rPr lang="en-IE" sz="1800" b="1" dirty="0"/>
            </a:br>
            <a:endParaRPr lang="en-IE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225473"/>
              </p:ext>
            </p:extLst>
          </p:nvPr>
        </p:nvGraphicFramePr>
        <p:xfrm>
          <a:off x="2299853" y="2142837"/>
          <a:ext cx="7101610" cy="260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805">
                  <a:extLst>
                    <a:ext uri="{9D8B030D-6E8A-4147-A177-3AD203B41FA5}">
                      <a16:colId xmlns:a16="http://schemas.microsoft.com/office/drawing/2014/main" val="365572579"/>
                    </a:ext>
                  </a:extLst>
                </a:gridCol>
                <a:gridCol w="3550805">
                  <a:extLst>
                    <a:ext uri="{9D8B030D-6E8A-4147-A177-3AD203B41FA5}">
                      <a16:colId xmlns:a16="http://schemas.microsoft.com/office/drawing/2014/main" val="4006647846"/>
                    </a:ext>
                  </a:extLst>
                </a:gridCol>
              </a:tblGrid>
              <a:tr h="314636">
                <a:tc>
                  <a:txBody>
                    <a:bodyPr/>
                    <a:lstStyle/>
                    <a:p>
                      <a:r>
                        <a:rPr lang="en-IE" dirty="0" smtClean="0"/>
                        <a:t>Faculty: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715173"/>
                  </a:ext>
                </a:extLst>
              </a:tr>
              <a:tr h="28841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Dr John</a:t>
                      </a:r>
                      <a:r>
                        <a:rPr lang="en-IE" sz="1200" baseline="0" dirty="0" smtClean="0"/>
                        <a:t> Bates (Course Director)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Brian Harte (Galway)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794976"/>
                  </a:ext>
                </a:extLst>
              </a:tr>
              <a:tr h="28841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Prof John Laffey (Galway)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Rachel Jooste (Galway)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492151"/>
                  </a:ext>
                </a:extLst>
              </a:tr>
              <a:tr h="28841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Prof</a:t>
                      </a:r>
                      <a:r>
                        <a:rPr lang="en-IE" sz="1200" baseline="0" dirty="0" smtClean="0"/>
                        <a:t> Emanuele Rezoagli (Monza, Italy)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Leo Kevin </a:t>
                      </a:r>
                      <a:r>
                        <a:rPr lang="en-IE" sz="12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(Galway)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040850"/>
                  </a:ext>
                </a:extLst>
              </a:tr>
              <a:tr h="28841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Prof Ger Curley</a:t>
                      </a:r>
                      <a:r>
                        <a:rPr lang="en-IE" sz="1200" baseline="0" dirty="0" smtClean="0"/>
                        <a:t> (Beaumont)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Bairbre McNicholas (Galway)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057109"/>
                  </a:ext>
                </a:extLst>
              </a:tr>
              <a:tr h="28841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Prof Pat Neligan (Galway)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Peter Moran</a:t>
                      </a:r>
                      <a:r>
                        <a:rPr lang="en-IE" sz="1200" kern="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2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(Galway)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8692962"/>
                  </a:ext>
                </a:extLst>
              </a:tr>
              <a:tr h="28841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Dr Jennifer Hastings (MMH)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Michael Scully (Galway)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090832"/>
                  </a:ext>
                </a:extLst>
              </a:tr>
              <a:tr h="28841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Dr Enda</a:t>
                      </a:r>
                      <a:r>
                        <a:rPr lang="en-IE" sz="1200" baseline="0" dirty="0" smtClean="0"/>
                        <a:t> O’Connor (SJUH)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Christine Sheehan </a:t>
                      </a:r>
                      <a:r>
                        <a:rPr lang="en-IE" sz="12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(Galway)</a:t>
                      </a:r>
                      <a:endParaRPr lang="en-I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691329"/>
                  </a:ext>
                </a:extLst>
              </a:tr>
              <a:tr h="224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Ciara Hanley (Galway)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12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91329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59000" y="4940300"/>
            <a:ext cx="80645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Course Fee: Trainees: € 200, Consultants </a:t>
            </a:r>
            <a:r>
              <a:rPr lang="en-IE" dirty="0"/>
              <a:t>€ </a:t>
            </a:r>
            <a:r>
              <a:rPr lang="en-IE" dirty="0" smtClean="0"/>
              <a:t>300. </a:t>
            </a:r>
          </a:p>
          <a:p>
            <a:r>
              <a:rPr lang="en-IE" dirty="0" smtClean="0"/>
              <a:t>For further enquiries please email </a:t>
            </a:r>
            <a:r>
              <a:rPr lang="en-IE" dirty="0" smtClean="0">
                <a:solidFill>
                  <a:schemeClr val="tx2">
                    <a:lumMod val="75000"/>
                    <a:lumOff val="25000"/>
                  </a:schemeClr>
                </a:solidFill>
                <a:hlinkClick r:id="rId2"/>
              </a:rPr>
              <a:t>anaesthesia.guh@hse.ie</a:t>
            </a:r>
            <a:endParaRPr lang="en-IE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IE" sz="1100" dirty="0" smtClean="0"/>
              <a:t>Approved for 12 CME points</a:t>
            </a:r>
          </a:p>
          <a:p>
            <a:endParaRPr lang="en-IE" sz="1100" dirty="0" smtClean="0"/>
          </a:p>
          <a:p>
            <a:pPr algn="ctr"/>
            <a:r>
              <a:rPr lang="en-IE" sz="1600" b="1" dirty="0" smtClean="0"/>
              <a:t>Supported by an unrestricted educational grant from </a:t>
            </a:r>
            <a:r>
              <a:rPr lang="en-IE" sz="1600" b="1" dirty="0" err="1" smtClean="0"/>
              <a:t>Aerogen</a:t>
            </a:r>
            <a:endParaRPr lang="en-IE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074" y="5769049"/>
            <a:ext cx="1458911" cy="3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 coures slide template fin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E580844-D5AC-4860-B082-9A03820AFF7E}" vid="{78F120C8-8311-4426-8C29-816E17D7C8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 coures slide template final</Template>
  <TotalTime>104</TotalTime>
  <Words>188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MV coures slide template final</vt:lpstr>
      <vt:lpstr> Advanced Mechanical Ventilation Course From physics to physiology  Target audience: Consultants and Advanced trainees (SAT 3 and above) in Anaesthesia and ICM  Online pre-course (via CAI Platform) and in person lectures and workshops Date: Fri 18th Oct 2024 Venue: Clinical Simulation Centre, University Hospital Galway  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Mechanical Ventilation Course From physics to physiology  Online pre-course (via CAI Platform) and in person lectures and workshops Date: Fri 18th Oct 2024 Venue: Clinical Simulation Centre, University Hospital Galway</dc:title>
  <dc:creator>Bates, Dr. John, GUH</dc:creator>
  <cp:lastModifiedBy>John Bates</cp:lastModifiedBy>
  <cp:revision>9</cp:revision>
  <dcterms:created xsi:type="dcterms:W3CDTF">2024-07-18T10:55:57Z</dcterms:created>
  <dcterms:modified xsi:type="dcterms:W3CDTF">2024-08-09T07:14:44Z</dcterms:modified>
</cp:coreProperties>
</file>